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3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63" r:id="rId4"/>
    <p:sldId id="272" r:id="rId5"/>
    <p:sldId id="273" r:id="rId6"/>
    <p:sldId id="274" r:id="rId7"/>
    <p:sldId id="260" r:id="rId8"/>
    <p:sldId id="262" r:id="rId9"/>
    <p:sldId id="264" r:id="rId10"/>
    <p:sldId id="271" r:id="rId11"/>
    <p:sldId id="265" r:id="rId12"/>
    <p:sldId id="266" r:id="rId13"/>
    <p:sldId id="267" r:id="rId14"/>
    <p:sldId id="275" r:id="rId15"/>
    <p:sldId id="269" r:id="rId16"/>
    <p:sldId id="270" r:id="rId17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ni, Yonina" initials="JY" lastIdx="6" clrIdx="0">
    <p:extLst>
      <p:ext uri="{19B8F6BF-5375-455C-9EA6-DF929625EA0E}">
        <p15:presenceInfo xmlns:p15="http://schemas.microsoft.com/office/powerpoint/2012/main" userId="S-1-5-21-215550797-1687371333-483988704-1626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1" autoAdjust="0"/>
    <p:restoredTop sz="79287" autoAdjust="0"/>
  </p:normalViewPr>
  <p:slideViewPr>
    <p:cSldViewPr snapToGrid="0">
      <p:cViewPr varScale="1">
        <p:scale>
          <a:sx n="92" d="100"/>
          <a:sy n="92" d="100"/>
        </p:scale>
        <p:origin x="1140" y="90"/>
      </p:cViewPr>
      <p:guideLst/>
    </p:cSldViewPr>
  </p:slideViewPr>
  <p:outlineViewPr>
    <p:cViewPr>
      <p:scale>
        <a:sx n="33" d="100"/>
        <a:sy n="33" d="100"/>
      </p:scale>
      <p:origin x="0" y="-285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0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863432-8D65-47F6-BA9A-80F5D0DF043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026B21C-8F18-411A-B14E-2558A7A472F3}">
      <dgm:prSet phldrT="[Text]"/>
      <dgm:spPr/>
      <dgm:t>
        <a:bodyPr/>
        <a:lstStyle/>
        <a:p>
          <a:r>
            <a:rPr lang="en-US" dirty="0" smtClean="0"/>
            <a:t>Vaginal moisturizer</a:t>
          </a:r>
          <a:endParaRPr lang="en-US" dirty="0"/>
        </a:p>
      </dgm:t>
    </dgm:pt>
    <dgm:pt modelId="{FCC996D4-667D-4A01-A5B6-59DA1D287BEE}" type="parTrans" cxnId="{67FEAB13-5DCA-417B-88E4-5186870817DF}">
      <dgm:prSet/>
      <dgm:spPr/>
      <dgm:t>
        <a:bodyPr/>
        <a:lstStyle/>
        <a:p>
          <a:endParaRPr lang="en-US"/>
        </a:p>
      </dgm:t>
    </dgm:pt>
    <dgm:pt modelId="{8CF4C225-206E-4E6B-B1B1-2046623131A9}" type="sibTrans" cxnId="{67FEAB13-5DCA-417B-88E4-5186870817DF}">
      <dgm:prSet/>
      <dgm:spPr/>
      <dgm:t>
        <a:bodyPr/>
        <a:lstStyle/>
        <a:p>
          <a:endParaRPr lang="en-US"/>
        </a:p>
      </dgm:t>
    </dgm:pt>
    <dgm:pt modelId="{46101F35-2B0E-4CD3-BC7E-0FDB225ACCB9}">
      <dgm:prSet phldrT="[Text]"/>
      <dgm:spPr/>
      <dgm:t>
        <a:bodyPr/>
        <a:lstStyle/>
        <a:p>
          <a:r>
            <a:rPr lang="en-US" dirty="0" smtClean="0"/>
            <a:t>Dilator	with Lubricant</a:t>
          </a:r>
          <a:endParaRPr lang="en-US" dirty="0"/>
        </a:p>
      </dgm:t>
    </dgm:pt>
    <dgm:pt modelId="{74DD742F-1FA3-456B-91FA-097DCB28E9CE}" type="parTrans" cxnId="{89C6AB36-4824-469E-8A99-F95C21E1E7D9}">
      <dgm:prSet/>
      <dgm:spPr/>
      <dgm:t>
        <a:bodyPr/>
        <a:lstStyle/>
        <a:p>
          <a:endParaRPr lang="en-US"/>
        </a:p>
      </dgm:t>
    </dgm:pt>
    <dgm:pt modelId="{CC67D62B-6BD9-4908-BB72-76BBEDB3E0E0}" type="sibTrans" cxnId="{89C6AB36-4824-469E-8A99-F95C21E1E7D9}">
      <dgm:prSet/>
      <dgm:spPr/>
      <dgm:t>
        <a:bodyPr/>
        <a:lstStyle/>
        <a:p>
          <a:endParaRPr lang="en-US"/>
        </a:p>
      </dgm:t>
    </dgm:pt>
    <dgm:pt modelId="{CD0D6EAB-4147-4798-80A2-A7F65AD7A605}">
      <dgm:prSet phldrT="[Text]"/>
      <dgm:spPr/>
      <dgm:t>
        <a:bodyPr/>
        <a:lstStyle/>
        <a:p>
          <a:r>
            <a:rPr lang="en-US" dirty="0" smtClean="0"/>
            <a:t>Kegels with or without dilator</a:t>
          </a:r>
          <a:endParaRPr lang="en-US" dirty="0"/>
        </a:p>
      </dgm:t>
    </dgm:pt>
    <dgm:pt modelId="{32A82119-B324-4EB1-92F2-2EA8C5798613}" type="parTrans" cxnId="{9F358E20-2855-448E-A80B-F0017EF814AA}">
      <dgm:prSet/>
      <dgm:spPr/>
      <dgm:t>
        <a:bodyPr/>
        <a:lstStyle/>
        <a:p>
          <a:endParaRPr lang="en-US"/>
        </a:p>
      </dgm:t>
    </dgm:pt>
    <dgm:pt modelId="{42A9765B-D84E-4AAA-BD06-1078119D8ADF}" type="sibTrans" cxnId="{9F358E20-2855-448E-A80B-F0017EF814AA}">
      <dgm:prSet/>
      <dgm:spPr/>
      <dgm:t>
        <a:bodyPr/>
        <a:lstStyle/>
        <a:p>
          <a:endParaRPr lang="en-US"/>
        </a:p>
      </dgm:t>
    </dgm:pt>
    <dgm:pt modelId="{1CDE95C2-E54A-45E9-84B1-A8504CC292FC}">
      <dgm:prSet phldrT="[Text]"/>
      <dgm:spPr/>
      <dgm:t>
        <a:bodyPr/>
        <a:lstStyle/>
        <a:p>
          <a:r>
            <a:rPr lang="en-US" dirty="0" smtClean="0"/>
            <a:t>Vibrator?</a:t>
          </a:r>
          <a:endParaRPr lang="en-US" dirty="0"/>
        </a:p>
      </dgm:t>
    </dgm:pt>
    <dgm:pt modelId="{AE014045-640E-424F-B618-F707808A983D}" type="parTrans" cxnId="{AF60E3CA-A085-4B43-BC6A-17998FBED544}">
      <dgm:prSet/>
      <dgm:spPr/>
      <dgm:t>
        <a:bodyPr/>
        <a:lstStyle/>
        <a:p>
          <a:endParaRPr lang="en-US"/>
        </a:p>
      </dgm:t>
    </dgm:pt>
    <dgm:pt modelId="{D741B2B3-0305-4257-B241-24171B407803}" type="sibTrans" cxnId="{AF60E3CA-A085-4B43-BC6A-17998FBED544}">
      <dgm:prSet/>
      <dgm:spPr/>
      <dgm:t>
        <a:bodyPr/>
        <a:lstStyle/>
        <a:p>
          <a:endParaRPr lang="en-US"/>
        </a:p>
      </dgm:t>
    </dgm:pt>
    <dgm:pt modelId="{6327B56D-E952-4D79-A7FC-58080412CB8F}" type="pres">
      <dgm:prSet presAssocID="{F4863432-8D65-47F6-BA9A-80F5D0DF0433}" presName="Name0" presStyleCnt="0">
        <dgm:presLayoutVars>
          <dgm:dir/>
          <dgm:resizeHandles val="exact"/>
        </dgm:presLayoutVars>
      </dgm:prSet>
      <dgm:spPr/>
    </dgm:pt>
    <dgm:pt modelId="{1C0EF881-34FD-4A71-B4D5-F0103B918E40}" type="pres">
      <dgm:prSet presAssocID="{E026B21C-8F18-411A-B14E-2558A7A472F3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ED8635-3641-41DC-B036-CEEBE08B0297}" type="pres">
      <dgm:prSet presAssocID="{8CF4C225-206E-4E6B-B1B1-2046623131A9}" presName="sibTrans" presStyleLbl="sibTrans2D1" presStyleIdx="0" presStyleCnt="3"/>
      <dgm:spPr/>
      <dgm:t>
        <a:bodyPr/>
        <a:lstStyle/>
        <a:p>
          <a:endParaRPr lang="en-US"/>
        </a:p>
      </dgm:t>
    </dgm:pt>
    <dgm:pt modelId="{4B0E9FF1-EB6E-4FF9-A34F-E2B4B0918B4C}" type="pres">
      <dgm:prSet presAssocID="{8CF4C225-206E-4E6B-B1B1-2046623131A9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DD081911-3A54-4DFD-88F3-E1D2D108B010}" type="pres">
      <dgm:prSet presAssocID="{46101F35-2B0E-4CD3-BC7E-0FDB225ACCB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D574C2-7193-4F61-9B74-E3F2E57E8E3A}" type="pres">
      <dgm:prSet presAssocID="{CC67D62B-6BD9-4908-BB72-76BBEDB3E0E0}" presName="sibTrans" presStyleLbl="sibTrans2D1" presStyleIdx="1" presStyleCnt="3"/>
      <dgm:spPr/>
      <dgm:t>
        <a:bodyPr/>
        <a:lstStyle/>
        <a:p>
          <a:endParaRPr lang="en-US"/>
        </a:p>
      </dgm:t>
    </dgm:pt>
    <dgm:pt modelId="{2373AC64-D0FB-46C6-AF10-8BBFA6533901}" type="pres">
      <dgm:prSet presAssocID="{CC67D62B-6BD9-4908-BB72-76BBEDB3E0E0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31FC1B7C-656E-4A6A-8274-F561605831F7}" type="pres">
      <dgm:prSet presAssocID="{CD0D6EAB-4147-4798-80A2-A7F65AD7A60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6A09A7-F60D-4578-BE08-5DD458B9043C}" type="pres">
      <dgm:prSet presAssocID="{42A9765B-D84E-4AAA-BD06-1078119D8ADF}" presName="sibTrans" presStyleLbl="sibTrans2D1" presStyleIdx="2" presStyleCnt="3"/>
      <dgm:spPr/>
      <dgm:t>
        <a:bodyPr/>
        <a:lstStyle/>
        <a:p>
          <a:endParaRPr lang="en-US"/>
        </a:p>
      </dgm:t>
    </dgm:pt>
    <dgm:pt modelId="{7018C071-05A0-4275-A390-5592346A830C}" type="pres">
      <dgm:prSet presAssocID="{42A9765B-D84E-4AAA-BD06-1078119D8ADF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8829DD68-1AE7-46F3-9FCB-8BD19D61BB7C}" type="pres">
      <dgm:prSet presAssocID="{1CDE95C2-E54A-45E9-84B1-A8504CC292F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D78C5CF-097B-49CC-90B6-7D0136182874}" type="presOf" srcId="{8CF4C225-206E-4E6B-B1B1-2046623131A9}" destId="{4B0E9FF1-EB6E-4FF9-A34F-E2B4B0918B4C}" srcOrd="1" destOrd="0" presId="urn:microsoft.com/office/officeart/2005/8/layout/process1"/>
    <dgm:cxn modelId="{7D2828A7-1337-451B-A8C8-A4B7A390B1AF}" type="presOf" srcId="{F4863432-8D65-47F6-BA9A-80F5D0DF0433}" destId="{6327B56D-E952-4D79-A7FC-58080412CB8F}" srcOrd="0" destOrd="0" presId="urn:microsoft.com/office/officeart/2005/8/layout/process1"/>
    <dgm:cxn modelId="{F1BB35E3-3D95-4E2E-993F-52C53EBCC710}" type="presOf" srcId="{42A9765B-D84E-4AAA-BD06-1078119D8ADF}" destId="{7018C071-05A0-4275-A390-5592346A830C}" srcOrd="1" destOrd="0" presId="urn:microsoft.com/office/officeart/2005/8/layout/process1"/>
    <dgm:cxn modelId="{B85BDDBA-4DB0-44EA-954D-07F7CA17F667}" type="presOf" srcId="{42A9765B-D84E-4AAA-BD06-1078119D8ADF}" destId="{006A09A7-F60D-4578-BE08-5DD458B9043C}" srcOrd="0" destOrd="0" presId="urn:microsoft.com/office/officeart/2005/8/layout/process1"/>
    <dgm:cxn modelId="{89C6AB36-4824-469E-8A99-F95C21E1E7D9}" srcId="{F4863432-8D65-47F6-BA9A-80F5D0DF0433}" destId="{46101F35-2B0E-4CD3-BC7E-0FDB225ACCB9}" srcOrd="1" destOrd="0" parTransId="{74DD742F-1FA3-456B-91FA-097DCB28E9CE}" sibTransId="{CC67D62B-6BD9-4908-BB72-76BBEDB3E0E0}"/>
    <dgm:cxn modelId="{6A6EF8E3-4403-422B-B8EF-AE4023D1EF63}" type="presOf" srcId="{CC67D62B-6BD9-4908-BB72-76BBEDB3E0E0}" destId="{2373AC64-D0FB-46C6-AF10-8BBFA6533901}" srcOrd="1" destOrd="0" presId="urn:microsoft.com/office/officeart/2005/8/layout/process1"/>
    <dgm:cxn modelId="{9F358E20-2855-448E-A80B-F0017EF814AA}" srcId="{F4863432-8D65-47F6-BA9A-80F5D0DF0433}" destId="{CD0D6EAB-4147-4798-80A2-A7F65AD7A605}" srcOrd="2" destOrd="0" parTransId="{32A82119-B324-4EB1-92F2-2EA8C5798613}" sibTransId="{42A9765B-D84E-4AAA-BD06-1078119D8ADF}"/>
    <dgm:cxn modelId="{E512A6A1-C172-419E-829D-BFA2591120F2}" type="presOf" srcId="{8CF4C225-206E-4E6B-B1B1-2046623131A9}" destId="{E9ED8635-3641-41DC-B036-CEEBE08B0297}" srcOrd="0" destOrd="0" presId="urn:microsoft.com/office/officeart/2005/8/layout/process1"/>
    <dgm:cxn modelId="{46553306-F42A-4E7F-9FC3-41EE20F54CDE}" type="presOf" srcId="{CD0D6EAB-4147-4798-80A2-A7F65AD7A605}" destId="{31FC1B7C-656E-4A6A-8274-F561605831F7}" srcOrd="0" destOrd="0" presId="urn:microsoft.com/office/officeart/2005/8/layout/process1"/>
    <dgm:cxn modelId="{C9E7BCDB-77BA-40AC-BA32-D171941485A8}" type="presOf" srcId="{46101F35-2B0E-4CD3-BC7E-0FDB225ACCB9}" destId="{DD081911-3A54-4DFD-88F3-E1D2D108B010}" srcOrd="0" destOrd="0" presId="urn:microsoft.com/office/officeart/2005/8/layout/process1"/>
    <dgm:cxn modelId="{C10D0969-2138-4D04-B227-9742BA587E2E}" type="presOf" srcId="{E026B21C-8F18-411A-B14E-2558A7A472F3}" destId="{1C0EF881-34FD-4A71-B4D5-F0103B918E40}" srcOrd="0" destOrd="0" presId="urn:microsoft.com/office/officeart/2005/8/layout/process1"/>
    <dgm:cxn modelId="{862523DE-4894-436E-A16B-56DBFDCE68E7}" type="presOf" srcId="{1CDE95C2-E54A-45E9-84B1-A8504CC292FC}" destId="{8829DD68-1AE7-46F3-9FCB-8BD19D61BB7C}" srcOrd="0" destOrd="0" presId="urn:microsoft.com/office/officeart/2005/8/layout/process1"/>
    <dgm:cxn modelId="{67FEAB13-5DCA-417B-88E4-5186870817DF}" srcId="{F4863432-8D65-47F6-BA9A-80F5D0DF0433}" destId="{E026B21C-8F18-411A-B14E-2558A7A472F3}" srcOrd="0" destOrd="0" parTransId="{FCC996D4-667D-4A01-A5B6-59DA1D287BEE}" sibTransId="{8CF4C225-206E-4E6B-B1B1-2046623131A9}"/>
    <dgm:cxn modelId="{AF60E3CA-A085-4B43-BC6A-17998FBED544}" srcId="{F4863432-8D65-47F6-BA9A-80F5D0DF0433}" destId="{1CDE95C2-E54A-45E9-84B1-A8504CC292FC}" srcOrd="3" destOrd="0" parTransId="{AE014045-640E-424F-B618-F707808A983D}" sibTransId="{D741B2B3-0305-4257-B241-24171B407803}"/>
    <dgm:cxn modelId="{86372CB7-234A-4587-AAC1-8AC5F1C2FB7D}" type="presOf" srcId="{CC67D62B-6BD9-4908-BB72-76BBEDB3E0E0}" destId="{D3D574C2-7193-4F61-9B74-E3F2E57E8E3A}" srcOrd="0" destOrd="0" presId="urn:microsoft.com/office/officeart/2005/8/layout/process1"/>
    <dgm:cxn modelId="{7906D615-3F8E-414C-8F14-12A760111AEB}" type="presParOf" srcId="{6327B56D-E952-4D79-A7FC-58080412CB8F}" destId="{1C0EF881-34FD-4A71-B4D5-F0103B918E40}" srcOrd="0" destOrd="0" presId="urn:microsoft.com/office/officeart/2005/8/layout/process1"/>
    <dgm:cxn modelId="{80794F02-7AD0-4F24-B025-7652D38464C5}" type="presParOf" srcId="{6327B56D-E952-4D79-A7FC-58080412CB8F}" destId="{E9ED8635-3641-41DC-B036-CEEBE08B0297}" srcOrd="1" destOrd="0" presId="urn:microsoft.com/office/officeart/2005/8/layout/process1"/>
    <dgm:cxn modelId="{14F5EBC4-B0F6-4DFA-B7DC-271B5DA13C92}" type="presParOf" srcId="{E9ED8635-3641-41DC-B036-CEEBE08B0297}" destId="{4B0E9FF1-EB6E-4FF9-A34F-E2B4B0918B4C}" srcOrd="0" destOrd="0" presId="urn:microsoft.com/office/officeart/2005/8/layout/process1"/>
    <dgm:cxn modelId="{92B7878B-7BAE-4C75-89EF-968851E36513}" type="presParOf" srcId="{6327B56D-E952-4D79-A7FC-58080412CB8F}" destId="{DD081911-3A54-4DFD-88F3-E1D2D108B010}" srcOrd="2" destOrd="0" presId="urn:microsoft.com/office/officeart/2005/8/layout/process1"/>
    <dgm:cxn modelId="{335A0841-30A6-4EA2-984A-B32FDBD445D0}" type="presParOf" srcId="{6327B56D-E952-4D79-A7FC-58080412CB8F}" destId="{D3D574C2-7193-4F61-9B74-E3F2E57E8E3A}" srcOrd="3" destOrd="0" presId="urn:microsoft.com/office/officeart/2005/8/layout/process1"/>
    <dgm:cxn modelId="{54AECFB5-9E99-42A8-B259-977093B15987}" type="presParOf" srcId="{D3D574C2-7193-4F61-9B74-E3F2E57E8E3A}" destId="{2373AC64-D0FB-46C6-AF10-8BBFA6533901}" srcOrd="0" destOrd="0" presId="urn:microsoft.com/office/officeart/2005/8/layout/process1"/>
    <dgm:cxn modelId="{F937CFAC-9544-408B-B864-4A82ADCB8B46}" type="presParOf" srcId="{6327B56D-E952-4D79-A7FC-58080412CB8F}" destId="{31FC1B7C-656E-4A6A-8274-F561605831F7}" srcOrd="4" destOrd="0" presId="urn:microsoft.com/office/officeart/2005/8/layout/process1"/>
    <dgm:cxn modelId="{5CE8BBCC-8136-46D2-9C7E-EA2DEC4446FF}" type="presParOf" srcId="{6327B56D-E952-4D79-A7FC-58080412CB8F}" destId="{006A09A7-F60D-4578-BE08-5DD458B9043C}" srcOrd="5" destOrd="0" presId="urn:microsoft.com/office/officeart/2005/8/layout/process1"/>
    <dgm:cxn modelId="{0399828C-5BB0-41C4-BFD7-673B89DC7AB6}" type="presParOf" srcId="{006A09A7-F60D-4578-BE08-5DD458B9043C}" destId="{7018C071-05A0-4275-A390-5592346A830C}" srcOrd="0" destOrd="0" presId="urn:microsoft.com/office/officeart/2005/8/layout/process1"/>
    <dgm:cxn modelId="{1500E887-84B0-4118-A9D5-C4FF7CAD19D2}" type="presParOf" srcId="{6327B56D-E952-4D79-A7FC-58080412CB8F}" destId="{8829DD68-1AE7-46F3-9FCB-8BD19D61BB7C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0EF881-34FD-4A71-B4D5-F0103B918E40}">
      <dsp:nvSpPr>
        <dsp:cNvPr id="0" name=""/>
        <dsp:cNvSpPr/>
      </dsp:nvSpPr>
      <dsp:spPr>
        <a:xfrm>
          <a:off x="3571" y="2240822"/>
          <a:ext cx="1561703" cy="9370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Vaginal moisturizer</a:t>
          </a:r>
          <a:endParaRPr lang="en-US" sz="1800" kern="1200" dirty="0"/>
        </a:p>
      </dsp:txBody>
      <dsp:txXfrm>
        <a:off x="31015" y="2268266"/>
        <a:ext cx="1506815" cy="882133"/>
      </dsp:txXfrm>
    </dsp:sp>
    <dsp:sp modelId="{E9ED8635-3641-41DC-B036-CEEBE08B0297}">
      <dsp:nvSpPr>
        <dsp:cNvPr id="0" name=""/>
        <dsp:cNvSpPr/>
      </dsp:nvSpPr>
      <dsp:spPr>
        <a:xfrm>
          <a:off x="1721445" y="2515682"/>
          <a:ext cx="331081" cy="3873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1721445" y="2593142"/>
        <a:ext cx="231757" cy="232382"/>
      </dsp:txXfrm>
    </dsp:sp>
    <dsp:sp modelId="{DD081911-3A54-4DFD-88F3-E1D2D108B010}">
      <dsp:nvSpPr>
        <dsp:cNvPr id="0" name=""/>
        <dsp:cNvSpPr/>
      </dsp:nvSpPr>
      <dsp:spPr>
        <a:xfrm>
          <a:off x="2189956" y="2240822"/>
          <a:ext cx="1561703" cy="9370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Dilator	with Lubricant</a:t>
          </a:r>
          <a:endParaRPr lang="en-US" sz="1800" kern="1200" dirty="0"/>
        </a:p>
      </dsp:txBody>
      <dsp:txXfrm>
        <a:off x="2217400" y="2268266"/>
        <a:ext cx="1506815" cy="882133"/>
      </dsp:txXfrm>
    </dsp:sp>
    <dsp:sp modelId="{D3D574C2-7193-4F61-9B74-E3F2E57E8E3A}">
      <dsp:nvSpPr>
        <dsp:cNvPr id="0" name=""/>
        <dsp:cNvSpPr/>
      </dsp:nvSpPr>
      <dsp:spPr>
        <a:xfrm>
          <a:off x="3907829" y="2515682"/>
          <a:ext cx="331081" cy="3873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3907829" y="2593142"/>
        <a:ext cx="231757" cy="232382"/>
      </dsp:txXfrm>
    </dsp:sp>
    <dsp:sp modelId="{31FC1B7C-656E-4A6A-8274-F561605831F7}">
      <dsp:nvSpPr>
        <dsp:cNvPr id="0" name=""/>
        <dsp:cNvSpPr/>
      </dsp:nvSpPr>
      <dsp:spPr>
        <a:xfrm>
          <a:off x="4376340" y="2240822"/>
          <a:ext cx="1561703" cy="9370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Kegels with or without dilator</a:t>
          </a:r>
          <a:endParaRPr lang="en-US" sz="1800" kern="1200" dirty="0"/>
        </a:p>
      </dsp:txBody>
      <dsp:txXfrm>
        <a:off x="4403784" y="2268266"/>
        <a:ext cx="1506815" cy="882133"/>
      </dsp:txXfrm>
    </dsp:sp>
    <dsp:sp modelId="{006A09A7-F60D-4578-BE08-5DD458B9043C}">
      <dsp:nvSpPr>
        <dsp:cNvPr id="0" name=""/>
        <dsp:cNvSpPr/>
      </dsp:nvSpPr>
      <dsp:spPr>
        <a:xfrm>
          <a:off x="6094214" y="2515682"/>
          <a:ext cx="331081" cy="3873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6094214" y="2593142"/>
        <a:ext cx="231757" cy="232382"/>
      </dsp:txXfrm>
    </dsp:sp>
    <dsp:sp modelId="{8829DD68-1AE7-46F3-9FCB-8BD19D61BB7C}">
      <dsp:nvSpPr>
        <dsp:cNvPr id="0" name=""/>
        <dsp:cNvSpPr/>
      </dsp:nvSpPr>
      <dsp:spPr>
        <a:xfrm>
          <a:off x="6562724" y="2240822"/>
          <a:ext cx="1561703" cy="9370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Vibrator?</a:t>
          </a:r>
          <a:endParaRPr lang="en-US" sz="1800" kern="1200" dirty="0"/>
        </a:p>
      </dsp:txBody>
      <dsp:txXfrm>
        <a:off x="6590168" y="2268266"/>
        <a:ext cx="1506815" cy="8821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145" cy="465743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734" y="0"/>
            <a:ext cx="3038145" cy="465743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r">
              <a:defRPr sz="1200"/>
            </a:lvl1pPr>
          </a:lstStyle>
          <a:p>
            <a:fld id="{5562BBE1-1332-4153-AD6C-D1FBA21CD760}" type="datetimeFigureOut">
              <a:rPr lang="en-US" smtClean="0"/>
              <a:t>03/09/2022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658"/>
            <a:ext cx="3038145" cy="465742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734" y="8830658"/>
            <a:ext cx="3038145" cy="465742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r">
              <a:defRPr sz="1200"/>
            </a:lvl1pPr>
          </a:lstStyle>
          <a:p>
            <a:fld id="{E7522CFA-430A-483B-9E13-B0719DC04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678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50" tIns="46576" rIns="93150" bIns="4657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50" tIns="46576" rIns="93150" bIns="46576" rtlCol="0"/>
          <a:lstStyle>
            <a:lvl1pPr algn="r">
              <a:defRPr sz="1200"/>
            </a:lvl1pPr>
          </a:lstStyle>
          <a:p>
            <a:fld id="{0E7229B0-9068-40E4-A374-90E86543D336}" type="datetimeFigureOut">
              <a:rPr lang="en-US" smtClean="0"/>
              <a:t>03/09/2022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50" tIns="46576" rIns="93150" bIns="4657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9"/>
            <a:ext cx="3037840" cy="466433"/>
          </a:xfrm>
          <a:prstGeom prst="rect">
            <a:avLst/>
          </a:prstGeom>
        </p:spPr>
        <p:txBody>
          <a:bodyPr vert="horz" lIns="93150" tIns="46576" rIns="93150" bIns="4657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 vert="horz" lIns="93150" tIns="46576" rIns="93150" bIns="46576" rtlCol="0" anchor="b"/>
          <a:lstStyle>
            <a:lvl1pPr algn="r">
              <a:defRPr sz="1200"/>
            </a:lvl1pPr>
          </a:lstStyle>
          <a:p>
            <a:fld id="{B3FB873D-054E-4A4E-B553-4261AAD463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443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B873D-054E-4A4E-B553-4261AAD463C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82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B873D-054E-4A4E-B553-4261AAD463C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65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B873D-054E-4A4E-B553-4261AAD463C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852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B873D-054E-4A4E-B553-4261AAD463C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913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B873D-054E-4A4E-B553-4261AAD463C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3824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B873D-054E-4A4E-B553-4261AAD463C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6920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B873D-054E-4A4E-B553-4261AAD463C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1291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B873D-054E-4A4E-B553-4261AAD463C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728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B873D-054E-4A4E-B553-4261AAD463C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742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B873D-054E-4A4E-B553-4261AAD463C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521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B873D-054E-4A4E-B553-4261AAD463C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246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B873D-054E-4A4E-B553-4261AAD463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32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B873D-054E-4A4E-B553-4261AAD463C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246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B873D-054E-4A4E-B553-4261AAD463C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18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B873D-054E-4A4E-B553-4261AAD463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331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133" y="4706302"/>
            <a:ext cx="5608320" cy="366045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B873D-054E-4A4E-B553-4261AAD463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55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03/09/2022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341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03/09/2022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448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03/09/2022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0164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03/09/2022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206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03/09/2022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20149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03/09/2022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70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03/09/2022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20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03/09/2022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811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03/09/2022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761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03/09/2022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376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03/09/2022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046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03/09/2022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620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03/09/2022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205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03/09/2022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565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03/09/2022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246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03/09/2022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758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03/09/2022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482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dforher.com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hyperlink" Target="http://www.comeasyouare.com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8.jp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6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unnybrook.ca/content/?page=pynk-education-early-menopause-young-women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4994" y="1194043"/>
            <a:ext cx="7968343" cy="1044060"/>
          </a:xfrm>
        </p:spPr>
        <p:txBody>
          <a:bodyPr anchor="t"/>
          <a:lstStyle/>
          <a:p>
            <a:r>
              <a:rPr lang="en-US" dirty="0"/>
              <a:t>Too Young for Menopause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6401" y="2045914"/>
            <a:ext cx="7766936" cy="1096899"/>
          </a:xfrm>
        </p:spPr>
        <p:txBody>
          <a:bodyPr/>
          <a:lstStyle/>
          <a:p>
            <a:r>
              <a:rPr lang="en-US" dirty="0" smtClean="0"/>
              <a:t>          Helping Young Women with Breast Cancer manage Menopause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90" y="3724275"/>
            <a:ext cx="1475426" cy="22131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460" y="2714570"/>
            <a:ext cx="2819400" cy="187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743" y="5036932"/>
            <a:ext cx="2007619" cy="13384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806" y="4594170"/>
            <a:ext cx="1341947" cy="20129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362" y="2829541"/>
            <a:ext cx="1334202" cy="200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1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 smtClean="0"/>
              <a:t>Vaginal lubricants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231136"/>
            <a:ext cx="5895594" cy="3880773"/>
          </a:xfrm>
        </p:spPr>
        <p:txBody>
          <a:bodyPr>
            <a:normAutofit/>
          </a:bodyPr>
          <a:lstStyle/>
          <a:p>
            <a:r>
              <a:rPr lang="en-US" dirty="0" smtClean="0"/>
              <a:t>Many young women are familiar with vaginal lubricants used during sexual intercourse</a:t>
            </a:r>
          </a:p>
          <a:p>
            <a:r>
              <a:rPr lang="en-US" dirty="0" smtClean="0"/>
              <a:t>Slippery and ease penetration</a:t>
            </a:r>
          </a:p>
          <a:p>
            <a:r>
              <a:rPr lang="en-US" dirty="0" smtClean="0"/>
              <a:t>Recommend water based, </a:t>
            </a:r>
            <a:r>
              <a:rPr lang="en-US" dirty="0" err="1" smtClean="0"/>
              <a:t>unflavoured</a:t>
            </a:r>
            <a:r>
              <a:rPr lang="en-US" dirty="0" smtClean="0"/>
              <a:t> and no sensation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593" y="393745"/>
            <a:ext cx="1234812" cy="30733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8634" y="4121407"/>
            <a:ext cx="2828925" cy="212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20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074" y="2777070"/>
            <a:ext cx="2638425" cy="17335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231136"/>
            <a:ext cx="4732866" cy="3689044"/>
          </a:xfrm>
        </p:spPr>
        <p:txBody>
          <a:bodyPr>
            <a:normAutofit/>
          </a:bodyPr>
          <a:lstStyle/>
          <a:p>
            <a:pPr marL="342900" lvl="0" indent="-342900">
              <a:buClr>
                <a:srgbClr val="E32D91"/>
              </a:buClr>
              <a:buFont typeface="Wingdings 3" charset="2"/>
              <a:buChar char=""/>
            </a:pPr>
            <a:r>
              <a:rPr 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Decrease in estrogen leads to shortening, narrowing of vaginal canal</a:t>
            </a:r>
          </a:p>
          <a:p>
            <a:pPr marL="342900" lvl="0" indent="-342900">
              <a:buClr>
                <a:srgbClr val="E32D91"/>
              </a:buClr>
              <a:buFont typeface="Wingdings 3" charset="2"/>
              <a:buChar char=""/>
            </a:pPr>
            <a:r>
              <a:rPr lang="en-US" sz="1800" dirty="0" smtClean="0"/>
              <a:t>Silicone </a:t>
            </a:r>
            <a:r>
              <a:rPr lang="en-US" sz="1800" dirty="0"/>
              <a:t>set comes with 5 dilators of different lengths and </a:t>
            </a:r>
            <a:r>
              <a:rPr lang="en-US" sz="1800" dirty="0" smtClean="0"/>
              <a:t>calibers</a:t>
            </a:r>
          </a:p>
          <a:p>
            <a:pPr marL="342900" indent="-342900">
              <a:buClr>
                <a:srgbClr val="E32D91"/>
              </a:buClr>
              <a:buFont typeface="Wingdings 3" charset="2"/>
              <a:buChar char=""/>
            </a:pPr>
            <a:r>
              <a:rPr lang="en-US" sz="1800" dirty="0"/>
              <a:t>Start at size which does not cause pain</a:t>
            </a:r>
          </a:p>
          <a:p>
            <a:pPr marL="342900" indent="-342900">
              <a:buClr>
                <a:srgbClr val="E32D91"/>
              </a:buClr>
              <a:buFont typeface="Wingdings 3" charset="2"/>
              <a:buChar char=""/>
            </a:pPr>
            <a:r>
              <a:rPr lang="en-US" sz="1800" dirty="0" smtClean="0"/>
              <a:t>Use lots </a:t>
            </a:r>
            <a:r>
              <a:rPr lang="en-US" sz="1800" dirty="0"/>
              <a:t>of lubrication</a:t>
            </a:r>
          </a:p>
          <a:p>
            <a:pPr marL="342900" indent="-342900">
              <a:buClr>
                <a:srgbClr val="E32D91"/>
              </a:buClr>
              <a:buFont typeface="Wingdings 3" charset="2"/>
              <a:buChar char=""/>
            </a:pPr>
            <a:endParaRPr lang="en-US" sz="6000" dirty="0"/>
          </a:p>
          <a:p>
            <a:pPr marL="342900" indent="-342900">
              <a:buClr>
                <a:srgbClr val="E32D91"/>
              </a:buClr>
              <a:buFont typeface="Wingdings 3" charset="2"/>
              <a:buChar char=""/>
            </a:pPr>
            <a:endParaRPr lang="en-US" sz="6000" dirty="0"/>
          </a:p>
          <a:p>
            <a:pPr marL="342900" lvl="0" indent="-342900">
              <a:buClr>
                <a:srgbClr val="E32D91"/>
              </a:buClr>
              <a:buFont typeface="Wingdings 3" charset="2"/>
              <a:buChar char=""/>
            </a:pPr>
            <a:endParaRPr lang="en-US" sz="58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lvl="0" indent="-342900">
              <a:buClr>
                <a:srgbClr val="E32D91"/>
              </a:buClr>
              <a:buFont typeface="Wingdings 3" charset="2"/>
              <a:buChar char=""/>
            </a:pPr>
            <a:endParaRPr lang="en-US" sz="58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33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33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33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Vaginal</a:t>
            </a:r>
            <a:r>
              <a:rPr lang="en-US" dirty="0"/>
              <a:t> </a:t>
            </a:r>
            <a:r>
              <a:rPr lang="en-US" sz="3600" dirty="0"/>
              <a:t>dilator</a:t>
            </a:r>
            <a:r>
              <a:rPr lang="en-US" dirty="0"/>
              <a:t> </a:t>
            </a:r>
            <a:r>
              <a:rPr lang="en-US" sz="3600" dirty="0"/>
              <a:t>kit</a:t>
            </a:r>
          </a:p>
        </p:txBody>
      </p:sp>
    </p:spTree>
    <p:extLst>
      <p:ext uri="{BB962C8B-B14F-4D97-AF65-F5344CB8AC3E}">
        <p14:creationId xmlns:p14="http://schemas.microsoft.com/office/powerpoint/2010/main" val="252296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Pelvic floor exercises - </a:t>
            </a:r>
            <a:r>
              <a:rPr lang="en-US" dirty="0"/>
              <a:t>K</a:t>
            </a:r>
            <a:r>
              <a:rPr lang="en-US" dirty="0" smtClean="0"/>
              <a:t>egels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232148"/>
            <a:ext cx="5827969" cy="3620340"/>
          </a:xfrm>
        </p:spPr>
        <p:txBody>
          <a:bodyPr>
            <a:normAutofit/>
          </a:bodyPr>
          <a:lstStyle/>
          <a:p>
            <a:r>
              <a:rPr lang="en-US" dirty="0" smtClean="0"/>
              <a:t>Exercise pelvic floor muscles</a:t>
            </a:r>
          </a:p>
          <a:p>
            <a:r>
              <a:rPr lang="en-CA" dirty="0" smtClean="0"/>
              <a:t>Bring better </a:t>
            </a:r>
            <a:r>
              <a:rPr lang="en-CA" dirty="0"/>
              <a:t>blood flow to the vaginal tissues</a:t>
            </a:r>
            <a:r>
              <a:rPr lang="en-US" dirty="0"/>
              <a:t> and </a:t>
            </a:r>
            <a:r>
              <a:rPr lang="en-US" dirty="0" smtClean="0"/>
              <a:t>tighten the </a:t>
            </a:r>
            <a:r>
              <a:rPr lang="en-US" dirty="0"/>
              <a:t>pelvic girdle</a:t>
            </a:r>
            <a:endParaRPr lang="en-US" dirty="0" smtClean="0"/>
          </a:p>
          <a:p>
            <a:r>
              <a:rPr lang="en-US" dirty="0" smtClean="0"/>
              <a:t>Target small area</a:t>
            </a:r>
          </a:p>
          <a:p>
            <a:r>
              <a:rPr lang="en-US" dirty="0"/>
              <a:t>Repetition makes stronger</a:t>
            </a:r>
          </a:p>
          <a:p>
            <a:r>
              <a:rPr lang="en-US" dirty="0" smtClean="0"/>
              <a:t>Dilator/Kegel </a:t>
            </a:r>
            <a:r>
              <a:rPr lang="en-US" dirty="0"/>
              <a:t>balls </a:t>
            </a:r>
            <a:r>
              <a:rPr lang="en-US" dirty="0" smtClean="0"/>
              <a:t>may be helpful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750" y="1930400"/>
            <a:ext cx="2595785" cy="27642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880" y="4758292"/>
            <a:ext cx="1643749" cy="201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7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Vibrators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231136"/>
            <a:ext cx="8596668" cy="3880773"/>
          </a:xfrm>
        </p:spPr>
        <p:txBody>
          <a:bodyPr>
            <a:normAutofit/>
          </a:bodyPr>
          <a:lstStyle/>
          <a:p>
            <a:r>
              <a:rPr lang="en-US" dirty="0"/>
              <a:t>Internal massage tool that brings extra blood to the pelvis</a:t>
            </a:r>
          </a:p>
          <a:p>
            <a:r>
              <a:rPr lang="en-US" dirty="0"/>
              <a:t>Brings further healing to the area</a:t>
            </a:r>
          </a:p>
          <a:p>
            <a:r>
              <a:rPr lang="en-US" dirty="0" smtClean="0"/>
              <a:t>Can help you learn what feels good and what doesn’t</a:t>
            </a:r>
          </a:p>
          <a:p>
            <a:r>
              <a:rPr lang="en-US" dirty="0" smtClean="0">
                <a:hlinkClick r:id="rId3"/>
              </a:rPr>
              <a:t>www.goodforher.com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www.comeasyouare.com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168" y="3868360"/>
            <a:ext cx="4625532" cy="26018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46814" y="163761"/>
            <a:ext cx="2680306" cy="201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7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Order of interventions</a:t>
            </a:r>
            <a:endParaRPr lang="en-US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466239132"/>
              </p:ext>
            </p:extLst>
          </p:nvPr>
        </p:nvGraphicFramePr>
        <p:xfrm>
          <a:off x="911668" y="3710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79" y="4502330"/>
            <a:ext cx="1777029" cy="17770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20082" y="5294289"/>
            <a:ext cx="1249655" cy="937241"/>
          </a:xfrm>
          <a:prstGeom prst="rect">
            <a:avLst/>
          </a:prstGeom>
        </p:spPr>
      </p:pic>
      <p:pic>
        <p:nvPicPr>
          <p:cNvPr id="12" name="Content Placeholder 4"/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614" y="4014651"/>
            <a:ext cx="1285023" cy="844311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888" y="4393952"/>
            <a:ext cx="1539749" cy="18854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48187" y="4858962"/>
            <a:ext cx="1591481" cy="119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7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56928" y="6150015"/>
            <a:ext cx="10130516" cy="999067"/>
          </a:xfrm>
        </p:spPr>
        <p:txBody>
          <a:bodyPr>
            <a:noAutofit/>
          </a:bodyPr>
          <a:lstStyle/>
          <a:p>
            <a:pPr marL="800100" lvl="1" indent="-342900">
              <a:buClr>
                <a:srgbClr val="E32D91"/>
              </a:buClr>
              <a:buFont typeface="Wingdings 3" charset="2"/>
              <a:buChar char=""/>
            </a:pPr>
            <a:endParaRPr lang="en-US" sz="17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1">
              <a:buClr>
                <a:srgbClr val="E32D91"/>
              </a:buClr>
            </a:pPr>
            <a:endParaRPr lang="en-US" sz="17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lvl="0" indent="-342900">
              <a:buClr>
                <a:srgbClr val="E32D91"/>
              </a:buClr>
              <a:buFont typeface="Wingdings 3" charset="2"/>
              <a:buChar char=""/>
            </a:pPr>
            <a:endParaRPr lang="en-US" sz="17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lvl="0" indent="-342900">
              <a:buClr>
                <a:srgbClr val="E32D91"/>
              </a:buClr>
              <a:buFont typeface="Wingdings 3" charset="2"/>
              <a:buChar char=""/>
            </a:pPr>
            <a:endParaRPr lang="en-US" sz="17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Professional help</a:t>
            </a:r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677334" y="2095230"/>
            <a:ext cx="6873240" cy="309448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E32D91"/>
              </a:buClr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Physiotherapist specialized in treatment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of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pelvic structures</a:t>
            </a:r>
          </a:p>
          <a:p>
            <a:pPr lvl="0">
              <a:buClr>
                <a:srgbClr val="E32D91"/>
              </a:buClr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Talk therapy</a:t>
            </a:r>
          </a:p>
          <a:p>
            <a:pPr marL="800100" lvl="1" indent="-342900">
              <a:buClr>
                <a:srgbClr val="E32D91"/>
              </a:buClr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individual</a:t>
            </a:r>
          </a:p>
          <a:p>
            <a:pPr marL="800100" lvl="1" indent="-342900">
              <a:buClr>
                <a:srgbClr val="E32D91"/>
              </a:buClr>
            </a:pPr>
            <a:r>
              <a:rPr 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couple</a:t>
            </a:r>
            <a:endParaRPr lang="en-US" sz="18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endParaRPr lang="en-US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564" y="2890700"/>
            <a:ext cx="2941929" cy="294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46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456656" y="2578891"/>
            <a:ext cx="10140778" cy="2297642"/>
          </a:xfrm>
        </p:spPr>
        <p:txBody>
          <a:bodyPr>
            <a:normAutofit/>
          </a:bodyPr>
          <a:lstStyle/>
          <a:p>
            <a:r>
              <a:rPr lang="en-US" dirty="0"/>
              <a:t>Thank You for your attention!</a:t>
            </a:r>
            <a:endParaRPr lang="en-US" sz="5400" dirty="0"/>
          </a:p>
        </p:txBody>
      </p:sp>
      <p:pic>
        <p:nvPicPr>
          <p:cNvPr id="1030" name="Picture 6" descr="Silhouette, Woman, Tree, Landscape, Surreal, Sn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725" y="173661"/>
            <a:ext cx="4537074" cy="320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Menopause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200" b="1" u="sng" dirty="0" smtClean="0"/>
              <a:t>Natural Menopause</a:t>
            </a:r>
          </a:p>
          <a:p>
            <a:r>
              <a:rPr lang="en-US" dirty="0" smtClean="0"/>
              <a:t>Gradual</a:t>
            </a:r>
          </a:p>
          <a:p>
            <a:r>
              <a:rPr lang="en-US" dirty="0" smtClean="0"/>
              <a:t>Average age 51 years</a:t>
            </a:r>
          </a:p>
          <a:p>
            <a:r>
              <a:rPr lang="en-US" dirty="0" smtClean="0"/>
              <a:t>Symptoms usually mild</a:t>
            </a:r>
          </a:p>
          <a:p>
            <a:r>
              <a:rPr lang="en-US" dirty="0" smtClean="0"/>
              <a:t>Peer support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477776" cy="3880773"/>
          </a:xfrm>
        </p:spPr>
        <p:txBody>
          <a:bodyPr/>
          <a:lstStyle/>
          <a:p>
            <a:pPr marL="0" indent="0">
              <a:buNone/>
            </a:pPr>
            <a:r>
              <a:rPr lang="en-US" sz="2200" b="1" u="sng" dirty="0" smtClean="0"/>
              <a:t>Treatment-Induced Menopause</a:t>
            </a:r>
          </a:p>
          <a:p>
            <a:r>
              <a:rPr lang="en-US" dirty="0" smtClean="0"/>
              <a:t>Sudden</a:t>
            </a:r>
          </a:p>
          <a:p>
            <a:r>
              <a:rPr lang="en-US" dirty="0" smtClean="0"/>
              <a:t>Any age</a:t>
            </a:r>
          </a:p>
          <a:p>
            <a:r>
              <a:rPr lang="en-US" dirty="0" smtClean="0"/>
              <a:t>Symptoms often severe</a:t>
            </a:r>
          </a:p>
          <a:p>
            <a:r>
              <a:rPr lang="en-US" dirty="0" smtClean="0"/>
              <a:t>No peer support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4612682"/>
            <a:ext cx="3667124" cy="206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7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induced Menopause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t">
            <a:normAutofit/>
          </a:bodyPr>
          <a:lstStyle/>
          <a:p>
            <a:r>
              <a:rPr lang="en-US" sz="2200" b="1" u="sng" dirty="0" smtClean="0"/>
              <a:t>Chemotherapy</a:t>
            </a:r>
            <a:endParaRPr lang="en-US" sz="2200" b="1" u="sn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581128"/>
            <a:ext cx="4185623" cy="3304117"/>
          </a:xfrm>
        </p:spPr>
        <p:txBody>
          <a:bodyPr>
            <a:normAutofit/>
          </a:bodyPr>
          <a:lstStyle/>
          <a:p>
            <a:r>
              <a:rPr lang="en-US" dirty="0" smtClean="0"/>
              <a:t>Chemotherapy damages ovaries </a:t>
            </a:r>
          </a:p>
          <a:p>
            <a:r>
              <a:rPr lang="en-US" dirty="0" smtClean="0"/>
              <a:t>Cyclophosphamide is most damaging of all</a:t>
            </a:r>
          </a:p>
          <a:p>
            <a:r>
              <a:rPr lang="en-US" dirty="0" smtClean="0"/>
              <a:t>Can be Permanent or Temporary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 anchor="t">
            <a:normAutofit/>
          </a:bodyPr>
          <a:lstStyle/>
          <a:p>
            <a:r>
              <a:rPr lang="en-US" sz="2200" b="1" u="sng" dirty="0" smtClean="0"/>
              <a:t>Hormonal Therapies</a:t>
            </a:r>
            <a:endParaRPr lang="en-US" sz="2200" b="1" u="sng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3" y="2586324"/>
            <a:ext cx="4185617" cy="3304117"/>
          </a:xfrm>
        </p:spPr>
        <p:txBody>
          <a:bodyPr>
            <a:normAutofit/>
          </a:bodyPr>
          <a:lstStyle/>
          <a:p>
            <a:r>
              <a:rPr lang="en-US" dirty="0" smtClean="0"/>
              <a:t>ER positive breast cancers</a:t>
            </a:r>
          </a:p>
          <a:p>
            <a:r>
              <a:rPr lang="en-US" dirty="0" smtClean="0"/>
              <a:t>Ovarian Suppression Lupron/</a:t>
            </a:r>
            <a:r>
              <a:rPr lang="en-US" dirty="0" err="1" smtClean="0"/>
              <a:t>Zoladex</a:t>
            </a:r>
            <a:endParaRPr lang="en-US" dirty="0" smtClean="0"/>
          </a:p>
          <a:p>
            <a:r>
              <a:rPr lang="en-US" dirty="0" smtClean="0"/>
              <a:t>Aromatase Inhibitors </a:t>
            </a:r>
            <a:r>
              <a:rPr lang="en-US" dirty="0" err="1" smtClean="0"/>
              <a:t>Exemestane</a:t>
            </a:r>
            <a:r>
              <a:rPr lang="en-US" dirty="0" smtClean="0"/>
              <a:t>/</a:t>
            </a:r>
            <a:r>
              <a:rPr lang="en-US" dirty="0" err="1" smtClean="0"/>
              <a:t>Letrozole</a:t>
            </a:r>
            <a:r>
              <a:rPr lang="en-US" dirty="0" smtClean="0"/>
              <a:t>/</a:t>
            </a:r>
            <a:r>
              <a:rPr lang="en-US" dirty="0" err="1" smtClean="0"/>
              <a:t>Anastrozole</a:t>
            </a:r>
            <a:r>
              <a:rPr lang="en-US" dirty="0" smtClean="0"/>
              <a:t>  may worsen menopausal symptoms</a:t>
            </a:r>
          </a:p>
          <a:p>
            <a:r>
              <a:rPr lang="en-US" dirty="0" smtClean="0"/>
              <a:t>Tamoxifen blocks the effect of estrogen</a:t>
            </a:r>
          </a:p>
          <a:p>
            <a:r>
              <a:rPr lang="en-US" dirty="0" smtClean="0"/>
              <a:t>Symptoms can mimic menopause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49" y="4503420"/>
            <a:ext cx="3686175" cy="221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03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5673" y="1964098"/>
            <a:ext cx="4513541" cy="4292596"/>
          </a:xfrm>
        </p:spPr>
        <p:txBody>
          <a:bodyPr>
            <a:normAutofit/>
          </a:bodyPr>
          <a:lstStyle/>
          <a:p>
            <a:r>
              <a:rPr lang="en-US" dirty="0"/>
              <a:t>Hot </a:t>
            </a:r>
            <a:r>
              <a:rPr lang="en-US" dirty="0" smtClean="0"/>
              <a:t>flashes / Night sweats</a:t>
            </a:r>
          </a:p>
          <a:p>
            <a:r>
              <a:rPr lang="en-US" dirty="0" smtClean="0"/>
              <a:t>Insomnia </a:t>
            </a:r>
            <a:r>
              <a:rPr lang="en-US" dirty="0"/>
              <a:t>/ sleep disturbance</a:t>
            </a:r>
          </a:p>
          <a:p>
            <a:r>
              <a:rPr lang="en-US" dirty="0" smtClean="0"/>
              <a:t>Fatigue</a:t>
            </a:r>
          </a:p>
          <a:p>
            <a:r>
              <a:rPr lang="en-US" dirty="0"/>
              <a:t>Alterations in </a:t>
            </a:r>
            <a:r>
              <a:rPr lang="en-US" dirty="0" smtClean="0"/>
              <a:t>mood</a:t>
            </a:r>
          </a:p>
          <a:p>
            <a:endParaRPr lang="en-US" dirty="0"/>
          </a:p>
          <a:p>
            <a:r>
              <a:rPr lang="en-US" dirty="0" smtClean="0"/>
              <a:t>On PYNK website: "</a:t>
            </a:r>
            <a:r>
              <a:rPr lang="en-US" dirty="0" smtClean="0">
                <a:hlinkClick r:id="rId3"/>
              </a:rPr>
              <a:t>Breast </a:t>
            </a:r>
            <a:r>
              <a:rPr lang="en-US" dirty="0">
                <a:hlinkClick r:id="rId3"/>
              </a:rPr>
              <a:t>cancer and early menopause - a guide for younger </a:t>
            </a:r>
            <a:r>
              <a:rPr lang="en-US" dirty="0" smtClean="0">
                <a:hlinkClick r:id="rId3"/>
              </a:rPr>
              <a:t>women</a:t>
            </a:r>
            <a:r>
              <a:rPr lang="en-US" dirty="0"/>
              <a:t>" </a:t>
            </a:r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847" y="3542069"/>
            <a:ext cx="3854528" cy="2584449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sz="2400" dirty="0" smtClean="0"/>
              <a:t>Menopause can change everything both physically and emotionally</a:t>
            </a:r>
            <a:endParaRPr lang="en-US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>
                <a:solidFill>
                  <a:srgbClr val="E32D91"/>
                </a:solidFill>
              </a:rPr>
              <a:t>Much More than Hot </a:t>
            </a:r>
            <a:r>
              <a:rPr lang="en-US" sz="3600" dirty="0" smtClean="0">
                <a:solidFill>
                  <a:srgbClr val="E32D91"/>
                </a:solidFill>
              </a:rPr>
              <a:t>Flashes - 1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495425"/>
            <a:ext cx="422910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2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5673" y="1964098"/>
            <a:ext cx="4513541" cy="4292596"/>
          </a:xfrm>
        </p:spPr>
        <p:txBody>
          <a:bodyPr>
            <a:normAutofit/>
          </a:bodyPr>
          <a:lstStyle/>
          <a:p>
            <a:r>
              <a:rPr lang="en-US" dirty="0" smtClean="0"/>
              <a:t>Decreased blood flow to the sexual organs</a:t>
            </a:r>
          </a:p>
          <a:p>
            <a:r>
              <a:rPr lang="en-US" dirty="0" smtClean="0"/>
              <a:t>Diminishing pelvic floor tone</a:t>
            </a:r>
          </a:p>
          <a:p>
            <a:r>
              <a:rPr lang="en-US" dirty="0" smtClean="0"/>
              <a:t>Vaginal dryness</a:t>
            </a:r>
          </a:p>
          <a:p>
            <a:r>
              <a:rPr lang="en-US" dirty="0"/>
              <a:t>Painful </a:t>
            </a:r>
            <a:r>
              <a:rPr lang="en-US" dirty="0" smtClean="0"/>
              <a:t>intercourse</a:t>
            </a:r>
          </a:p>
          <a:p>
            <a:r>
              <a:rPr lang="en-US" dirty="0" smtClean="0"/>
              <a:t>Bladder infections</a:t>
            </a:r>
          </a:p>
          <a:p>
            <a:r>
              <a:rPr lang="en-US" dirty="0"/>
              <a:t>Decreased sex drive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847" y="3542069"/>
            <a:ext cx="3854528" cy="2584449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sz="2400" dirty="0" smtClean="0"/>
              <a:t>Menopause can change everything both physically and emotionally</a:t>
            </a:r>
            <a:endParaRPr lang="en-US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>
                <a:solidFill>
                  <a:srgbClr val="E32D91"/>
                </a:solidFill>
              </a:rPr>
              <a:t>Much More than Hot </a:t>
            </a:r>
            <a:r>
              <a:rPr lang="en-US" sz="3600" dirty="0" smtClean="0">
                <a:solidFill>
                  <a:srgbClr val="E32D91"/>
                </a:solidFill>
              </a:rPr>
              <a:t>Flashes - 2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495425"/>
            <a:ext cx="422910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20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095230"/>
            <a:ext cx="5488335" cy="3094485"/>
          </a:xfrm>
        </p:spPr>
        <p:txBody>
          <a:bodyPr>
            <a:normAutofit lnSpcReduction="10000"/>
          </a:bodyPr>
          <a:lstStyle/>
          <a:p>
            <a:pPr marL="342900" lvl="0" indent="-342900">
              <a:buClr>
                <a:srgbClr val="E32D91"/>
              </a:buClr>
              <a:buFont typeface="Wingdings 3" charset="2"/>
              <a:buChar char=""/>
            </a:pPr>
            <a:r>
              <a:rPr 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Menopause leads to completely </a:t>
            </a: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new </a:t>
            </a:r>
            <a:r>
              <a:rPr 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neural pathway </a:t>
            </a: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for </a:t>
            </a:r>
            <a:r>
              <a:rPr 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arousal</a:t>
            </a:r>
            <a:endParaRPr lang="en-US" sz="18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lvl="0" indent="-342900">
              <a:buClr>
                <a:srgbClr val="E32D91"/>
              </a:buClr>
              <a:buFont typeface="Wingdings 3" charset="2"/>
              <a:buChar char=""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Pre menopausal vs. post menopausal</a:t>
            </a:r>
          </a:p>
          <a:p>
            <a:pPr marL="342900" lvl="0" indent="-342900">
              <a:buClr>
                <a:srgbClr val="E32D91"/>
              </a:buClr>
              <a:buFont typeface="Wingdings 3" charset="2"/>
              <a:buChar char=""/>
            </a:pPr>
            <a:r>
              <a:rPr 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Additional physical </a:t>
            </a: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and </a:t>
            </a:r>
            <a:r>
              <a:rPr 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psychological causes of decreased sex drive:</a:t>
            </a:r>
            <a:endParaRPr lang="en-US" sz="18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800100" lvl="1" indent="-342900">
              <a:buClr>
                <a:srgbClr val="E32D91"/>
              </a:buClr>
              <a:buFont typeface="Wingdings 3" charset="2"/>
              <a:buChar char=""/>
            </a:pPr>
            <a:r>
              <a:rPr 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Fatigue</a:t>
            </a:r>
            <a:endParaRPr lang="en-US" sz="18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800100" lvl="1" indent="-342900">
              <a:buClr>
                <a:srgbClr val="E32D91"/>
              </a:buClr>
              <a:buFont typeface="Wingdings 3" charset="2"/>
              <a:buChar char=""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Poor Body Image</a:t>
            </a:r>
          </a:p>
          <a:p>
            <a:pPr marL="800100" lvl="1" indent="-342900">
              <a:buClr>
                <a:srgbClr val="E32D91"/>
              </a:buClr>
              <a:buFont typeface="Wingdings 3" charset="2"/>
              <a:buChar char=""/>
            </a:pPr>
            <a:r>
              <a:rPr 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Depression </a:t>
            </a: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and anxiety</a:t>
            </a:r>
          </a:p>
          <a:p>
            <a:pPr marL="800100" lvl="1" indent="-342900">
              <a:buClr>
                <a:srgbClr val="E32D91"/>
              </a:buClr>
              <a:buFont typeface="Wingdings 3" charset="2"/>
              <a:buChar char=""/>
            </a:pPr>
            <a:r>
              <a:rPr 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Communication </a:t>
            </a: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breakdown</a:t>
            </a:r>
          </a:p>
          <a:p>
            <a:endParaRPr lang="en-US" sz="18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Decreased</a:t>
            </a:r>
            <a:r>
              <a:rPr lang="en-US" dirty="0"/>
              <a:t> </a:t>
            </a:r>
            <a:r>
              <a:rPr lang="en-US" sz="3600" dirty="0" smtClean="0"/>
              <a:t>sex drive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117" y="1802786"/>
            <a:ext cx="2452914" cy="367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4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985024"/>
          </a:xfrm>
        </p:spPr>
        <p:txBody>
          <a:bodyPr anchor="t">
            <a:normAutofit/>
          </a:bodyPr>
          <a:lstStyle/>
          <a:p>
            <a:r>
              <a:rPr lang="en-US" sz="3600" dirty="0" smtClean="0"/>
              <a:t>Need for Action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051" y="2791078"/>
            <a:ext cx="5001666" cy="16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2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/>
              <a:t>The Tool Kit</a:t>
            </a:r>
            <a:endParaRPr lang="en-US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r>
              <a:rPr lang="en-US" sz="3500" dirty="0" smtClean="0"/>
              <a:t>Every young woman with breast cancer should have one…</a:t>
            </a:r>
            <a:endParaRPr lang="en-US" sz="3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04" y="2075229"/>
            <a:ext cx="2981653" cy="21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 smtClean="0"/>
              <a:t>Vaginal moisturizers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3" y="2231136"/>
            <a:ext cx="5318640" cy="3880772"/>
          </a:xfrm>
        </p:spPr>
        <p:txBody>
          <a:bodyPr>
            <a:normAutofit/>
          </a:bodyPr>
          <a:lstStyle/>
          <a:p>
            <a:r>
              <a:rPr lang="en-US" dirty="0" smtClean="0"/>
              <a:t>Begin moisturizing </a:t>
            </a:r>
            <a:r>
              <a:rPr lang="en-US" b="1" dirty="0" smtClean="0"/>
              <a:t>before</a:t>
            </a:r>
            <a:r>
              <a:rPr lang="en-US" dirty="0" smtClean="0"/>
              <a:t> symptoms appear</a:t>
            </a:r>
          </a:p>
          <a:p>
            <a:r>
              <a:rPr lang="en-US" dirty="0" smtClean="0"/>
              <a:t>Methods of application: ovules, creams, creams with applicators</a:t>
            </a:r>
          </a:p>
          <a:p>
            <a:r>
              <a:rPr lang="en-US" dirty="0" smtClean="0"/>
              <a:t>Replens, </a:t>
            </a:r>
            <a:r>
              <a:rPr lang="en-US" dirty="0" err="1" smtClean="0"/>
              <a:t>RepaGyn</a:t>
            </a:r>
            <a:r>
              <a:rPr lang="en-US" dirty="0" smtClean="0"/>
              <a:t>, </a:t>
            </a:r>
            <a:r>
              <a:rPr lang="en-US" dirty="0" err="1" smtClean="0"/>
              <a:t>Gynetrof</a:t>
            </a:r>
            <a:endParaRPr lang="en-US" dirty="0" smtClean="0"/>
          </a:p>
          <a:p>
            <a:r>
              <a:rPr lang="en-US" dirty="0" smtClean="0"/>
              <a:t>Experiment</a:t>
            </a:r>
          </a:p>
          <a:p>
            <a:r>
              <a:rPr lang="en-US" dirty="0" smtClean="0"/>
              <a:t>Why so “goopy”?</a:t>
            </a:r>
          </a:p>
          <a:p>
            <a:r>
              <a:rPr lang="en-US" dirty="0" smtClean="0"/>
              <a:t>External genitalia too</a:t>
            </a:r>
          </a:p>
          <a:p>
            <a:r>
              <a:rPr lang="en-US" dirty="0" smtClean="0"/>
              <a:t>No products </a:t>
            </a:r>
            <a:r>
              <a:rPr lang="en-US" smtClean="0"/>
              <a:t>containing hormones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973" y="1575616"/>
            <a:ext cx="2143424" cy="21434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152" y="4214145"/>
            <a:ext cx="3953691" cy="146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theme/theme1.xml><?xml version="1.0" encoding="utf-8"?>
<a:theme xmlns:a="http://schemas.openxmlformats.org/drawingml/2006/main" name="Facet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3925</TotalTime>
  <Words>423</Words>
  <Application>Microsoft Office PowerPoint</Application>
  <PresentationFormat>Widescreen</PresentationFormat>
  <Paragraphs>127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Trebuchet MS</vt:lpstr>
      <vt:lpstr>Wingdings</vt:lpstr>
      <vt:lpstr>Wingdings 3</vt:lpstr>
      <vt:lpstr>Facet</vt:lpstr>
      <vt:lpstr>Too Young for Menopause</vt:lpstr>
      <vt:lpstr>Menopause </vt:lpstr>
      <vt:lpstr>Treatment induced Menopause</vt:lpstr>
      <vt:lpstr>PowerPoint Presentation</vt:lpstr>
      <vt:lpstr>PowerPoint Presentation</vt:lpstr>
      <vt:lpstr>PowerPoint Presentation</vt:lpstr>
      <vt:lpstr>Need for Action</vt:lpstr>
      <vt:lpstr>The Tool Kit</vt:lpstr>
      <vt:lpstr>Vaginal moisturizers</vt:lpstr>
      <vt:lpstr>Vaginal lubricants</vt:lpstr>
      <vt:lpstr>PowerPoint Presentation</vt:lpstr>
      <vt:lpstr>Pelvic floor exercises - Kegels</vt:lpstr>
      <vt:lpstr>Vibrators</vt:lpstr>
      <vt:lpstr>Order of interventions</vt:lpstr>
      <vt:lpstr>PowerPoint Presentation</vt:lpstr>
      <vt:lpstr>Thank You for your attention!</vt:lpstr>
    </vt:vector>
  </TitlesOfParts>
  <Company>Sunnybrook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“Let’s Talk About it”</dc:title>
  <dc:creator>Helwig, Christel</dc:creator>
  <cp:lastModifiedBy>Juni, Yonina</cp:lastModifiedBy>
  <cp:revision>201</cp:revision>
  <cp:lastPrinted>2022-03-07T17:21:59Z</cp:lastPrinted>
  <dcterms:created xsi:type="dcterms:W3CDTF">2021-05-04T15:03:15Z</dcterms:created>
  <dcterms:modified xsi:type="dcterms:W3CDTF">2022-03-09T15:00:51Z</dcterms:modified>
</cp:coreProperties>
</file>